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1391" r:id="rId2"/>
    <p:sldId id="1422" r:id="rId3"/>
    <p:sldId id="1434" r:id="rId4"/>
    <p:sldId id="1479" r:id="rId5"/>
    <p:sldId id="1478" r:id="rId6"/>
    <p:sldId id="1480" r:id="rId7"/>
    <p:sldId id="1481" r:id="rId8"/>
    <p:sldId id="1435" r:id="rId9"/>
    <p:sldId id="1482" r:id="rId10"/>
    <p:sldId id="1445" r:id="rId11"/>
    <p:sldId id="1446" r:id="rId12"/>
    <p:sldId id="1436" r:id="rId13"/>
    <p:sldId id="1441" r:id="rId14"/>
    <p:sldId id="1442" r:id="rId15"/>
    <p:sldId id="1443" r:id="rId16"/>
    <p:sldId id="1456" r:id="rId17"/>
    <p:sldId id="1385" r:id="rId18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6600"/>
    <a:srgbClr val="000099"/>
    <a:srgbClr val="00CCCC"/>
    <a:srgbClr val="EAEAEA"/>
    <a:srgbClr val="66CCFF"/>
    <a:srgbClr val="F8F8F8"/>
    <a:srgbClr val="F0F0F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01" autoAdjust="0"/>
    <p:restoredTop sz="94699" autoAdjust="0"/>
  </p:normalViewPr>
  <p:slideViewPr>
    <p:cSldViewPr>
      <p:cViewPr varScale="1">
        <p:scale>
          <a:sx n="82" d="100"/>
          <a:sy n="82" d="100"/>
        </p:scale>
        <p:origin x="1186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7380"/>
    </p:cViewPr>
  </p:sorterViewPr>
  <p:notesViewPr>
    <p:cSldViewPr>
      <p:cViewPr varScale="1">
        <p:scale>
          <a:sx n="51" d="100"/>
          <a:sy n="51" d="100"/>
        </p:scale>
        <p:origin x="-1752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9" tIns="48036" rIns="96069" bIns="48036" numCol="1" anchor="t" anchorCtr="0" compatLnSpc="1">
            <a:prstTxWarp prst="textNoShape">
              <a:avLst/>
            </a:prstTxWarp>
          </a:bodyPr>
          <a:lstStyle>
            <a:lvl1pPr defTabSz="960793">
              <a:defRPr sz="1300" b="0">
                <a:effectLst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9" tIns="48036" rIns="96069" bIns="48036" numCol="1" anchor="t" anchorCtr="0" compatLnSpc="1">
            <a:prstTxWarp prst="textNoShape">
              <a:avLst/>
            </a:prstTxWarp>
          </a:bodyPr>
          <a:lstStyle>
            <a:lvl1pPr algn="r" defTabSz="960793">
              <a:defRPr sz="1300" b="0">
                <a:effectLst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9" tIns="48036" rIns="96069" bIns="48036" numCol="1" anchor="b" anchorCtr="0" compatLnSpc="1">
            <a:prstTxWarp prst="textNoShape">
              <a:avLst/>
            </a:prstTxWarp>
          </a:bodyPr>
          <a:lstStyle>
            <a:lvl1pPr defTabSz="960793">
              <a:defRPr sz="1300" b="0">
                <a:effectLst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9" tIns="48036" rIns="96069" bIns="48036" numCol="1" anchor="b" anchorCtr="0" compatLnSpc="1">
            <a:prstTxWarp prst="textNoShape">
              <a:avLst/>
            </a:prstTxWarp>
          </a:bodyPr>
          <a:lstStyle>
            <a:lvl1pPr algn="r" defTabSz="960793">
              <a:defRPr sz="1300" b="0">
                <a:effectLst/>
                <a:cs typeface="+mn-cs"/>
              </a:defRPr>
            </a:lvl1pPr>
          </a:lstStyle>
          <a:p>
            <a:pPr>
              <a:defRPr/>
            </a:pPr>
            <a:fld id="{2557D84F-1582-4D9F-AA5C-ACC8B914FC2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5493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9" tIns="48036" rIns="96069" bIns="48036" numCol="1" anchor="t" anchorCtr="0" compatLnSpc="1">
            <a:prstTxWarp prst="textNoShape">
              <a:avLst/>
            </a:prstTxWarp>
          </a:bodyPr>
          <a:lstStyle>
            <a:lvl1pPr defTabSz="960793">
              <a:defRPr sz="1300" b="0">
                <a:effectLst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9" tIns="48036" rIns="96069" bIns="48036" numCol="1" anchor="t" anchorCtr="0" compatLnSpc="1">
            <a:prstTxWarp prst="textNoShape">
              <a:avLst/>
            </a:prstTxWarp>
          </a:bodyPr>
          <a:lstStyle>
            <a:lvl1pPr algn="r" defTabSz="960793">
              <a:defRPr sz="1300" b="0">
                <a:effectLst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75" y="720725"/>
            <a:ext cx="6396038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9" tIns="48036" rIns="96069" bIns="480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9" tIns="48036" rIns="96069" bIns="48036" numCol="1" anchor="b" anchorCtr="0" compatLnSpc="1">
            <a:prstTxWarp prst="textNoShape">
              <a:avLst/>
            </a:prstTxWarp>
          </a:bodyPr>
          <a:lstStyle>
            <a:lvl1pPr defTabSz="960793">
              <a:defRPr sz="1300" b="0">
                <a:effectLst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9" tIns="48036" rIns="96069" bIns="48036" numCol="1" anchor="b" anchorCtr="0" compatLnSpc="1">
            <a:prstTxWarp prst="textNoShape">
              <a:avLst/>
            </a:prstTxWarp>
          </a:bodyPr>
          <a:lstStyle>
            <a:lvl1pPr algn="r" defTabSz="960793">
              <a:defRPr sz="1300" b="0">
                <a:effectLst/>
                <a:cs typeface="+mn-cs"/>
              </a:defRPr>
            </a:lvl1pPr>
          </a:lstStyle>
          <a:p>
            <a:pPr>
              <a:defRPr/>
            </a:pPr>
            <a:fld id="{5774BD2A-0673-40EC-A717-AF4F2F4DECF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4969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05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60438">
              <a:defRPr/>
            </a:pPr>
            <a:fld id="{7F92A25F-B416-4819-9DD2-06C3805859BD}" type="slidenum">
              <a:rPr lang="es-ES" smtClean="0"/>
              <a:pPr defTabSz="960438">
                <a:defRPr/>
              </a:pPr>
              <a:t>17</a:t>
            </a:fld>
            <a:endParaRPr lang="es-ES" dirty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dirty="0"/>
              <a:t>Bienvenido a la presentación, Internet Herramienta Gerencial.</a:t>
            </a:r>
          </a:p>
        </p:txBody>
      </p:sp>
    </p:spTree>
    <p:extLst>
      <p:ext uri="{BB962C8B-B14F-4D97-AF65-F5344CB8AC3E}">
        <p14:creationId xmlns:p14="http://schemas.microsoft.com/office/powerpoint/2010/main" val="167400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47200" y="6597650"/>
            <a:ext cx="28448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9B273-3445-4B4D-B6DB-DA310606BA0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47200" y="6597650"/>
            <a:ext cx="28448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E494D-4FBF-4E1B-ABB9-F1A85A31819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47200" y="6597650"/>
            <a:ext cx="28448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2DCB5-BCCF-4140-A9DC-25C233B8086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47200" y="6597650"/>
            <a:ext cx="28448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A4516-C228-44D4-B518-3F7CF73955D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 userDrawn="1"/>
        </p:nvCxnSpPr>
        <p:spPr>
          <a:xfrm>
            <a:off x="0" y="6381328"/>
            <a:ext cx="1219200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Resultado de imagen para logo instagram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21012"/>
            <a:ext cx="673413" cy="41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 userDrawn="1"/>
        </p:nvSpPr>
        <p:spPr>
          <a:xfrm>
            <a:off x="479376" y="6453336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@fernandobastoconsultor</a:t>
            </a:r>
          </a:p>
        </p:txBody>
      </p:sp>
      <p:pic>
        <p:nvPicPr>
          <p:cNvPr id="10" name="Picture 8" descr="Resultado de imagen para whatsapp logo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4548" y="6469196"/>
            <a:ext cx="338598" cy="34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 userDrawn="1"/>
        </p:nvSpPr>
        <p:spPr>
          <a:xfrm>
            <a:off x="10013146" y="6469196"/>
            <a:ext cx="220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+ 301 2814082</a:t>
            </a:r>
          </a:p>
        </p:txBody>
      </p:sp>
      <p:pic>
        <p:nvPicPr>
          <p:cNvPr id="2" name="Picture 2" descr="FernandoBasto.com">
            <a:extLst>
              <a:ext uri="{FF2B5EF4-FFF2-40B4-BE49-F238E27FC236}">
                <a16:creationId xmlns:a16="http://schemas.microsoft.com/office/drawing/2014/main" id="{863F3666-A80A-1C3A-7B5F-1FB2F7DADF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0228" y="6487794"/>
            <a:ext cx="1991544" cy="2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1" r:id="rId2"/>
    <p:sldLayoutId id="2147483862" r:id="rId3"/>
    <p:sldLayoutId id="2147483863" r:id="rId4"/>
    <p:sldLayoutId id="2147483864" r:id="rId5"/>
    <p:sldLayoutId id="2147483866" r:id="rId6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fernandobastoconsultor/channel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rnandobasto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545" y="1647461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0" dirty="0">
                <a:solidFill>
                  <a:schemeClr val="bg2"/>
                </a:solidFill>
                <a:latin typeface="Trebuchet MS" panose="020B0603020202020204" pitchFamily="34" charset="0"/>
              </a:rPr>
              <a:t>TALLER CONSULTORÍA</a:t>
            </a:r>
          </a:p>
          <a:p>
            <a:pPr algn="ctr"/>
            <a:endParaRPr lang="es-CO" sz="3600" b="0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s-CO" sz="4400" b="0" dirty="0">
                <a:solidFill>
                  <a:schemeClr val="bg2"/>
                </a:solidFill>
                <a:latin typeface="Trebuchet MS" panose="020B0603020202020204" pitchFamily="34" charset="0"/>
              </a:rPr>
              <a:t>PLAN DE MERCADEO</a:t>
            </a:r>
          </a:p>
          <a:p>
            <a:pPr algn="ctr"/>
            <a:r>
              <a:rPr lang="es-CO" sz="4400" b="0" dirty="0">
                <a:solidFill>
                  <a:schemeClr val="bg2"/>
                </a:solidFill>
                <a:latin typeface="Trebuchet MS" panose="020B0603020202020204" pitchFamily="34" charset="0"/>
              </a:rPr>
              <a:t>Plantilla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179676" y="4725143"/>
            <a:ext cx="61926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0">
                <a:solidFill>
                  <a:srgbClr val="2574A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s-CO" sz="3600" dirty="0">
                <a:solidFill>
                  <a:srgbClr val="002060"/>
                </a:solidFill>
              </a:rPr>
              <a:t>Fernando Basto C.</a:t>
            </a:r>
          </a:p>
          <a:p>
            <a:r>
              <a:rPr lang="es-CO" sz="2000" dirty="0">
                <a:solidFill>
                  <a:srgbClr val="002060"/>
                </a:solidFill>
              </a:rPr>
              <a:t>#FernandoBastoConsultor</a:t>
            </a:r>
          </a:p>
          <a:p>
            <a:r>
              <a:rPr lang="es-CO" sz="2000" dirty="0">
                <a:solidFill>
                  <a:srgbClr val="002060"/>
                </a:solidFill>
              </a:rPr>
              <a:t>25 años de experiencia</a:t>
            </a:r>
          </a:p>
        </p:txBody>
      </p:sp>
    </p:spTree>
    <p:extLst>
      <p:ext uri="{BB962C8B-B14F-4D97-AF65-F5344CB8AC3E}">
        <p14:creationId xmlns:p14="http://schemas.microsoft.com/office/powerpoint/2010/main" val="551931431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jetivos SMART, definición y algunos ejemplos prácticos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1052736"/>
            <a:ext cx="97536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606889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5360" y="332656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2000" dirty="0">
                <a:solidFill>
                  <a:schemeClr val="bg2"/>
                </a:solidFill>
              </a:rPr>
              <a:t>VENTAS</a:t>
            </a: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chemeClr val="bg2"/>
                </a:solidFill>
              </a:rPr>
              <a:t>	Aumento total</a:t>
            </a: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chemeClr val="bg2"/>
                </a:solidFill>
              </a:rPr>
              <a:t>	Aumento por segmento</a:t>
            </a: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chemeClr val="bg2"/>
                </a:solidFill>
              </a:rPr>
              <a:t>	Aumento por producto</a:t>
            </a: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chemeClr val="bg2"/>
                </a:solidFill>
              </a:rPr>
              <a:t>	Aumento por mes</a:t>
            </a:r>
          </a:p>
          <a:p>
            <a:pPr algn="just"/>
            <a:r>
              <a:rPr lang="es-CO" sz="2000" dirty="0">
                <a:solidFill>
                  <a:schemeClr val="bg2"/>
                </a:solidFill>
              </a:rPr>
              <a:t>	</a:t>
            </a:r>
          </a:p>
          <a:p>
            <a:pPr marL="0" lvl="1" algn="just"/>
            <a:r>
              <a:rPr lang="es-CO" sz="2000" dirty="0">
                <a:solidFill>
                  <a:schemeClr val="bg2"/>
                </a:solidFill>
              </a:rPr>
              <a:t>DOFA. Análisis situacional</a:t>
            </a:r>
          </a:p>
          <a:p>
            <a:pPr marL="0" lvl="1" algn="just"/>
            <a:r>
              <a:rPr lang="es-CO" sz="2000" dirty="0">
                <a:solidFill>
                  <a:schemeClr val="bg2"/>
                </a:solidFill>
              </a:rPr>
              <a:t>Debilidades</a:t>
            </a:r>
          </a:p>
          <a:p>
            <a:pPr marL="0" lvl="1" algn="just"/>
            <a:r>
              <a:rPr lang="es-CO" sz="2000" dirty="0">
                <a:solidFill>
                  <a:schemeClr val="bg2"/>
                </a:solidFill>
              </a:rPr>
              <a:t>Fortalezas</a:t>
            </a:r>
          </a:p>
          <a:p>
            <a:pPr marL="0" lvl="1" algn="just"/>
            <a:endParaRPr lang="es-CO" sz="2000" dirty="0">
              <a:solidFill>
                <a:schemeClr val="bg2"/>
              </a:solidFill>
            </a:endParaRP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chemeClr val="bg2"/>
                </a:solidFill>
              </a:rPr>
              <a:t>	Sitio web</a:t>
            </a: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chemeClr val="bg2"/>
                </a:solidFill>
              </a:rPr>
              <a:t>	Redes sociales</a:t>
            </a: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chemeClr val="bg2"/>
                </a:solidFill>
              </a:rPr>
              <a:t>	Publicidad digital</a:t>
            </a: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chemeClr val="bg2"/>
                </a:solidFill>
              </a:rPr>
              <a:t>	Posicionamiento en google</a:t>
            </a: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chemeClr val="bg2"/>
                </a:solidFill>
              </a:rPr>
              <a:t>	Reputación digital</a:t>
            </a: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chemeClr val="bg2"/>
                </a:solidFill>
              </a:rPr>
              <a:t>	CRM</a:t>
            </a:r>
          </a:p>
          <a:p>
            <a:pPr marL="0" lvl="1" algn="just"/>
            <a:r>
              <a:rPr lang="es-CO" sz="2000" dirty="0">
                <a:solidFill>
                  <a:schemeClr val="bg2"/>
                </a:solidFill>
              </a:rPr>
              <a:t>	</a:t>
            </a:r>
          </a:p>
          <a:p>
            <a:pPr marL="0" lvl="1" algn="just"/>
            <a:r>
              <a:rPr lang="es-CO" sz="2000" dirty="0">
                <a:solidFill>
                  <a:schemeClr val="bg2"/>
                </a:solidFill>
              </a:rPr>
              <a:t>COMPETIDORES</a:t>
            </a:r>
          </a:p>
        </p:txBody>
      </p:sp>
      <p:pic>
        <p:nvPicPr>
          <p:cNvPr id="3" name="Picture 2" descr="Objetivos SMART, definición y algunos ejemplos prácticos |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92470">
            <a:off x="5123750" y="1872486"/>
            <a:ext cx="6634298" cy="25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18047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8686" y="217715"/>
            <a:ext cx="1168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>
                <a:solidFill>
                  <a:schemeClr val="bg2"/>
                </a:solidFill>
              </a:rPr>
              <a:t>3. ESTRATEGIA DIGITAL GENERAL</a:t>
            </a:r>
          </a:p>
          <a:p>
            <a:pPr algn="just"/>
            <a:endParaRPr lang="es-CO" sz="2800" b="1" dirty="0">
              <a:solidFill>
                <a:schemeClr val="bg2"/>
              </a:solidFill>
            </a:endParaRPr>
          </a:p>
          <a:p>
            <a:pPr algn="just"/>
            <a:r>
              <a:rPr lang="es-CO" sz="2000" dirty="0">
                <a:solidFill>
                  <a:schemeClr val="bg2"/>
                </a:solidFill>
              </a:rPr>
              <a:t>COMO SE DIFERENCIARÁ EN EL MERCADEO PIENSA DESTACAR/DAR A CONOCER SU EMPRESA. (PROPUESTA DE VALOR)</a:t>
            </a:r>
          </a:p>
          <a:p>
            <a:pPr algn="just"/>
            <a:endParaRPr lang="es-CO" sz="2000" b="1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2"/>
                </a:solidFill>
              </a:rPr>
              <a:t>ESTRATEGIA DE EXPOSICIÓN DE LA MARCA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2"/>
                </a:solidFill>
              </a:rPr>
              <a:t>Mostrarnos (medios tradicionales y/o digitales)</a:t>
            </a:r>
          </a:p>
          <a:p>
            <a:pPr algn="just"/>
            <a:endParaRPr lang="es-CO" sz="2000" b="1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2"/>
                </a:solidFill>
              </a:rPr>
              <a:t>MARKETING DE CONTENIDOS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2"/>
                </a:solidFill>
              </a:rPr>
              <a:t>Vídeos, infografías, artículos, testimonios, estudios, comunicados de prensa.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2"/>
                </a:solidFill>
              </a:rPr>
              <a:t>MARKETING DE FIDELIZACIÓN / RETENCIÓN DE CLIENTES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2"/>
                </a:solidFill>
              </a:rPr>
              <a:t>MARKETING EDUCATIVO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2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2"/>
              </a:solidFill>
            </a:endParaRPr>
          </a:p>
          <a:p>
            <a:pPr algn="just"/>
            <a:endParaRPr lang="es-CO" sz="2000" b="1" dirty="0">
              <a:solidFill>
                <a:schemeClr val="bg2"/>
              </a:solidFill>
            </a:endParaRPr>
          </a:p>
          <a:p>
            <a:pPr algn="just"/>
            <a:endParaRPr lang="es-CO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07682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8686" y="217715"/>
            <a:ext cx="1168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>
                <a:solidFill>
                  <a:schemeClr val="bg2"/>
                </a:solidFill>
              </a:rPr>
              <a:t>4. CRONOGRAMA</a:t>
            </a:r>
          </a:p>
          <a:p>
            <a:pPr algn="just"/>
            <a:endParaRPr lang="es-CO" sz="2800" b="1" dirty="0">
              <a:solidFill>
                <a:schemeClr val="bg2"/>
              </a:solidFill>
            </a:endParaRPr>
          </a:p>
          <a:p>
            <a:pPr algn="just"/>
            <a:r>
              <a:rPr lang="es-CO" sz="2000" dirty="0">
                <a:solidFill>
                  <a:schemeClr val="bg2"/>
                </a:solidFill>
              </a:rPr>
              <a:t>“</a:t>
            </a:r>
            <a:r>
              <a:rPr lang="es-CO" sz="2000" b="1" dirty="0" err="1">
                <a:solidFill>
                  <a:schemeClr val="bg2"/>
                </a:solidFill>
              </a:rPr>
              <a:t>Lorem</a:t>
            </a:r>
            <a:r>
              <a:rPr lang="es-CO" sz="2000" b="1" dirty="0">
                <a:solidFill>
                  <a:schemeClr val="bg2"/>
                </a:solidFill>
              </a:rPr>
              <a:t> </a:t>
            </a:r>
            <a:r>
              <a:rPr lang="es-CO" sz="2000" b="1" dirty="0" err="1">
                <a:solidFill>
                  <a:schemeClr val="bg2"/>
                </a:solidFill>
              </a:rPr>
              <a:t>ipsum</a:t>
            </a:r>
            <a:r>
              <a:rPr lang="es-CO" sz="2000" b="1" dirty="0">
                <a:solidFill>
                  <a:schemeClr val="bg2"/>
                </a:solidFill>
              </a:rPr>
              <a:t> dolor </a:t>
            </a:r>
            <a:r>
              <a:rPr lang="es-CO" sz="2000" b="1" dirty="0" err="1">
                <a:solidFill>
                  <a:schemeClr val="bg2"/>
                </a:solidFill>
              </a:rPr>
              <a:t>sit</a:t>
            </a:r>
            <a:r>
              <a:rPr lang="es-CO" sz="2000" b="1" dirty="0">
                <a:solidFill>
                  <a:schemeClr val="bg2"/>
                </a:solidFill>
              </a:rPr>
              <a:t> </a:t>
            </a:r>
            <a:r>
              <a:rPr lang="es-CO" sz="2000" b="1" dirty="0" err="1">
                <a:solidFill>
                  <a:schemeClr val="bg2"/>
                </a:solidFill>
              </a:rPr>
              <a:t>amet</a:t>
            </a:r>
            <a:r>
              <a:rPr lang="es-CO" sz="2000" dirty="0">
                <a:solidFill>
                  <a:schemeClr val="bg2"/>
                </a:solidFill>
              </a:rPr>
              <a:t>, </a:t>
            </a:r>
            <a:r>
              <a:rPr lang="es-CO" sz="2000" dirty="0" err="1">
                <a:solidFill>
                  <a:schemeClr val="bg2"/>
                </a:solidFill>
              </a:rPr>
              <a:t>consectetur</a:t>
            </a:r>
            <a:r>
              <a:rPr lang="es-CO" sz="2000" dirty="0">
                <a:solidFill>
                  <a:schemeClr val="bg2"/>
                </a:solidFill>
              </a:rPr>
              <a:t> </a:t>
            </a:r>
            <a:r>
              <a:rPr lang="es-CO" sz="2000" dirty="0" err="1">
                <a:solidFill>
                  <a:schemeClr val="bg2"/>
                </a:solidFill>
              </a:rPr>
              <a:t>adipiscing</a:t>
            </a:r>
            <a:r>
              <a:rPr lang="es-CO" sz="2000" dirty="0">
                <a:solidFill>
                  <a:schemeClr val="bg2"/>
                </a:solidFill>
              </a:rPr>
              <a:t> </a:t>
            </a:r>
            <a:r>
              <a:rPr lang="es-CO" sz="2000" dirty="0" err="1">
                <a:solidFill>
                  <a:schemeClr val="bg2"/>
                </a:solidFill>
              </a:rPr>
              <a:t>elit</a:t>
            </a:r>
            <a:r>
              <a:rPr lang="es-CO" sz="2000" dirty="0">
                <a:solidFill>
                  <a:schemeClr val="bg2"/>
                </a:solidFill>
              </a:rPr>
              <a:t>, sed do </a:t>
            </a:r>
            <a:r>
              <a:rPr lang="es-CO" sz="2000" dirty="0" err="1">
                <a:solidFill>
                  <a:schemeClr val="bg2"/>
                </a:solidFill>
              </a:rPr>
              <a:t>eiusmod</a:t>
            </a:r>
            <a:r>
              <a:rPr lang="es-CO" sz="2000" dirty="0">
                <a:solidFill>
                  <a:schemeClr val="bg2"/>
                </a:solidFill>
              </a:rPr>
              <a:t> </a:t>
            </a:r>
            <a:r>
              <a:rPr lang="es-CO" sz="2000" dirty="0" err="1">
                <a:solidFill>
                  <a:schemeClr val="bg2"/>
                </a:solidFill>
              </a:rPr>
              <a:t>tempor</a:t>
            </a:r>
            <a:r>
              <a:rPr lang="es-CO" sz="2000" dirty="0">
                <a:solidFill>
                  <a:schemeClr val="bg2"/>
                </a:solidFill>
              </a:rPr>
              <a:t> </a:t>
            </a:r>
            <a:r>
              <a:rPr lang="es-CO" sz="2000" dirty="0" err="1">
                <a:solidFill>
                  <a:schemeClr val="bg2"/>
                </a:solidFill>
              </a:rPr>
              <a:t>incididunt</a:t>
            </a:r>
            <a:r>
              <a:rPr lang="es-CO" sz="2000" dirty="0">
                <a:solidFill>
                  <a:schemeClr val="bg2"/>
                </a:solidFill>
              </a:rPr>
              <a:t> ut labore et </a:t>
            </a:r>
            <a:r>
              <a:rPr lang="es-CO" sz="2000" dirty="0" err="1">
                <a:solidFill>
                  <a:schemeClr val="bg2"/>
                </a:solidFill>
              </a:rPr>
              <a:t>dolore</a:t>
            </a:r>
            <a:r>
              <a:rPr lang="es-CO" sz="2000" dirty="0">
                <a:solidFill>
                  <a:schemeClr val="bg2"/>
                </a:solidFill>
              </a:rPr>
              <a:t> magna </a:t>
            </a:r>
            <a:r>
              <a:rPr lang="es-CO" sz="2000" dirty="0" err="1">
                <a:solidFill>
                  <a:schemeClr val="bg2"/>
                </a:solidFill>
              </a:rPr>
              <a:t>aliqua</a:t>
            </a:r>
            <a:r>
              <a:rPr lang="es-CO" sz="2000" dirty="0">
                <a:solidFill>
                  <a:schemeClr val="bg2"/>
                </a:solidFill>
              </a:rPr>
              <a:t>. Ut </a:t>
            </a:r>
            <a:r>
              <a:rPr lang="es-CO" sz="2000" dirty="0" err="1">
                <a:solidFill>
                  <a:schemeClr val="bg2"/>
                </a:solidFill>
              </a:rPr>
              <a:t>enim</a:t>
            </a:r>
            <a:r>
              <a:rPr lang="es-CO" sz="2000" dirty="0">
                <a:solidFill>
                  <a:schemeClr val="bg2"/>
                </a:solidFill>
              </a:rPr>
              <a:t> ad </a:t>
            </a:r>
            <a:r>
              <a:rPr lang="es-CO" sz="2000" dirty="0" err="1">
                <a:solidFill>
                  <a:schemeClr val="bg2"/>
                </a:solidFill>
              </a:rPr>
              <a:t>minim</a:t>
            </a:r>
            <a:r>
              <a:rPr lang="es-CO" sz="2000" dirty="0">
                <a:solidFill>
                  <a:schemeClr val="bg2"/>
                </a:solidFill>
              </a:rPr>
              <a:t> </a:t>
            </a:r>
            <a:r>
              <a:rPr lang="es-CO" sz="2000" dirty="0" err="1">
                <a:solidFill>
                  <a:schemeClr val="bg2"/>
                </a:solidFill>
              </a:rPr>
              <a:t>veniam</a:t>
            </a:r>
            <a:r>
              <a:rPr lang="es-CO" sz="2000" dirty="0">
                <a:solidFill>
                  <a:schemeClr val="bg2"/>
                </a:solidFill>
              </a:rPr>
              <a:t>, </a:t>
            </a:r>
            <a:r>
              <a:rPr lang="es-CO" sz="2000" dirty="0" err="1">
                <a:solidFill>
                  <a:schemeClr val="bg2"/>
                </a:solidFill>
              </a:rPr>
              <a:t>quis</a:t>
            </a:r>
            <a:r>
              <a:rPr lang="es-CO" sz="2000" dirty="0">
                <a:solidFill>
                  <a:schemeClr val="bg2"/>
                </a:solidFill>
              </a:rPr>
              <a:t> </a:t>
            </a:r>
            <a:r>
              <a:rPr lang="es-CO" sz="2000" dirty="0" err="1">
                <a:solidFill>
                  <a:schemeClr val="bg2"/>
                </a:solidFill>
              </a:rPr>
              <a:t>nostrud</a:t>
            </a:r>
            <a:r>
              <a:rPr lang="es-CO" sz="2000" dirty="0">
                <a:solidFill>
                  <a:schemeClr val="bg2"/>
                </a:solidFill>
              </a:rPr>
              <a:t> </a:t>
            </a:r>
            <a:r>
              <a:rPr lang="es-CO" sz="2000" dirty="0" err="1">
                <a:solidFill>
                  <a:schemeClr val="bg2"/>
                </a:solidFill>
              </a:rPr>
              <a:t>exercitation</a:t>
            </a:r>
            <a:r>
              <a:rPr lang="es-CO" sz="2000" dirty="0">
                <a:solidFill>
                  <a:schemeClr val="bg2"/>
                </a:solidFill>
              </a:rPr>
              <a:t> </a:t>
            </a:r>
            <a:r>
              <a:rPr lang="es-CO" sz="2000" dirty="0" err="1">
                <a:solidFill>
                  <a:schemeClr val="bg2"/>
                </a:solidFill>
              </a:rPr>
              <a:t>ullamco</a:t>
            </a:r>
            <a:r>
              <a:rPr lang="es-CO" sz="2000" dirty="0">
                <a:solidFill>
                  <a:schemeClr val="bg2"/>
                </a:solidFill>
              </a:rPr>
              <a:t> </a:t>
            </a:r>
            <a:r>
              <a:rPr lang="es-CO" sz="2000" dirty="0" err="1">
                <a:solidFill>
                  <a:schemeClr val="bg2"/>
                </a:solidFill>
              </a:rPr>
              <a:t>laboris</a:t>
            </a:r>
            <a:r>
              <a:rPr lang="es-CO" sz="2000" dirty="0">
                <a:solidFill>
                  <a:schemeClr val="bg2"/>
                </a:solidFill>
              </a:rPr>
              <a:t> </a:t>
            </a:r>
            <a:r>
              <a:rPr lang="es-CO" sz="2000" dirty="0" err="1">
                <a:solidFill>
                  <a:schemeClr val="bg2"/>
                </a:solidFill>
              </a:rPr>
              <a:t>nisi</a:t>
            </a:r>
            <a:r>
              <a:rPr lang="es-CO" sz="2000" dirty="0">
                <a:solidFill>
                  <a:schemeClr val="bg2"/>
                </a:solidFill>
              </a:rPr>
              <a:t> ut </a:t>
            </a:r>
            <a:r>
              <a:rPr lang="es-CO" sz="2000" dirty="0" err="1">
                <a:solidFill>
                  <a:schemeClr val="bg2"/>
                </a:solidFill>
              </a:rPr>
              <a:t>aliquip</a:t>
            </a:r>
            <a:r>
              <a:rPr lang="es-CO" sz="2000" dirty="0">
                <a:solidFill>
                  <a:schemeClr val="bg2"/>
                </a:solidFill>
              </a:rPr>
              <a:t> ex </a:t>
            </a:r>
            <a:r>
              <a:rPr lang="es-CO" sz="2000" dirty="0" err="1">
                <a:solidFill>
                  <a:schemeClr val="bg2"/>
                </a:solidFill>
              </a:rPr>
              <a:t>ea</a:t>
            </a:r>
            <a:r>
              <a:rPr lang="es-CO" sz="2000" dirty="0">
                <a:solidFill>
                  <a:schemeClr val="bg2"/>
                </a:solidFill>
              </a:rPr>
              <a:t> commodo </a:t>
            </a:r>
            <a:r>
              <a:rPr lang="es-CO" sz="2000" dirty="0" err="1">
                <a:solidFill>
                  <a:schemeClr val="bg2"/>
                </a:solidFill>
              </a:rPr>
              <a:t>consequat</a:t>
            </a:r>
            <a:r>
              <a:rPr lang="es-CO" sz="2000" dirty="0">
                <a:solidFill>
                  <a:schemeClr val="bg2"/>
                </a:solidFill>
              </a:rPr>
              <a:t>.</a:t>
            </a:r>
            <a:endParaRPr lang="es-CO" sz="2000" b="1" dirty="0">
              <a:solidFill>
                <a:schemeClr val="bg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8686" y="2387605"/>
            <a:ext cx="1168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>
                <a:solidFill>
                  <a:schemeClr val="bg2"/>
                </a:solidFill>
              </a:rPr>
              <a:t>FECHAS E HITOS PROYECTOS A IMPLEMENTAR</a:t>
            </a:r>
          </a:p>
          <a:p>
            <a:pPr algn="just"/>
            <a:endParaRPr lang="es-CO" sz="2800" b="1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2"/>
                </a:solidFill>
              </a:rPr>
              <a:t>PROYECTO 1		:	Fecha de inicio / Fecha de culminación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2"/>
                </a:solidFill>
              </a:rPr>
              <a:t>PROYECTO 2		:	 Fecha de inicio / Fecha de culminación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2"/>
                </a:solidFill>
              </a:rPr>
              <a:t>PROYECTO 3		:	 Fecha de inicio / Fecha de culminación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2"/>
                </a:solidFill>
              </a:rPr>
              <a:t>PROYECTO 4		:	 Fecha de inicio / Fecha de culminación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2892129"/>
            <a:ext cx="10344472" cy="32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67313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8686" y="217715"/>
            <a:ext cx="1168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>
                <a:solidFill>
                  <a:schemeClr val="bg2"/>
                </a:solidFill>
              </a:rPr>
              <a:t>5. PRESUPUESTO</a:t>
            </a:r>
          </a:p>
          <a:p>
            <a:pPr algn="just"/>
            <a:endParaRPr lang="es-CO" sz="2800" b="1" dirty="0">
              <a:solidFill>
                <a:schemeClr val="bg2"/>
              </a:solidFill>
            </a:endParaRPr>
          </a:p>
          <a:p>
            <a:pPr algn="just"/>
            <a:r>
              <a:rPr lang="es-CO" sz="2000" b="0" dirty="0">
                <a:solidFill>
                  <a:schemeClr val="bg2"/>
                </a:solidFill>
              </a:rPr>
              <a:t>“</a:t>
            </a:r>
            <a:r>
              <a:rPr lang="es-CO" sz="2000" b="0" dirty="0" err="1">
                <a:solidFill>
                  <a:schemeClr val="bg2"/>
                </a:solidFill>
              </a:rPr>
              <a:t>Lorem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ipsum</a:t>
            </a:r>
            <a:r>
              <a:rPr lang="es-CO" sz="2000" b="0" dirty="0">
                <a:solidFill>
                  <a:schemeClr val="bg2"/>
                </a:solidFill>
              </a:rPr>
              <a:t> dolor </a:t>
            </a:r>
            <a:r>
              <a:rPr lang="es-CO" sz="2000" b="0" dirty="0" err="1">
                <a:solidFill>
                  <a:schemeClr val="bg2"/>
                </a:solidFill>
              </a:rPr>
              <a:t>sit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amet</a:t>
            </a:r>
            <a:r>
              <a:rPr lang="es-CO" sz="2000" b="0" dirty="0">
                <a:solidFill>
                  <a:schemeClr val="bg2"/>
                </a:solidFill>
              </a:rPr>
              <a:t>, </a:t>
            </a:r>
            <a:r>
              <a:rPr lang="es-CO" sz="2000" b="0" dirty="0" err="1">
                <a:solidFill>
                  <a:schemeClr val="bg2"/>
                </a:solidFill>
              </a:rPr>
              <a:t>consectetur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adipiscing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elit</a:t>
            </a:r>
            <a:r>
              <a:rPr lang="es-CO" sz="2000" b="0" dirty="0">
                <a:solidFill>
                  <a:schemeClr val="bg2"/>
                </a:solidFill>
              </a:rPr>
              <a:t>, sed do </a:t>
            </a:r>
            <a:r>
              <a:rPr lang="es-CO" sz="2000" b="0" dirty="0" err="1">
                <a:solidFill>
                  <a:schemeClr val="bg2"/>
                </a:solidFill>
              </a:rPr>
              <a:t>eiusmod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tempor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incididunt</a:t>
            </a:r>
            <a:r>
              <a:rPr lang="es-CO" sz="2000" b="0" dirty="0">
                <a:solidFill>
                  <a:schemeClr val="bg2"/>
                </a:solidFill>
              </a:rPr>
              <a:t> ut labore et </a:t>
            </a:r>
            <a:r>
              <a:rPr lang="es-CO" sz="2000" b="0" dirty="0" err="1">
                <a:solidFill>
                  <a:schemeClr val="bg2"/>
                </a:solidFill>
              </a:rPr>
              <a:t>dolore</a:t>
            </a:r>
            <a:r>
              <a:rPr lang="es-CO" sz="2000" b="0" dirty="0">
                <a:solidFill>
                  <a:schemeClr val="bg2"/>
                </a:solidFill>
              </a:rPr>
              <a:t> magna </a:t>
            </a:r>
            <a:r>
              <a:rPr lang="es-CO" sz="2000" b="0" dirty="0" err="1">
                <a:solidFill>
                  <a:schemeClr val="bg2"/>
                </a:solidFill>
              </a:rPr>
              <a:t>aliqua</a:t>
            </a:r>
            <a:r>
              <a:rPr lang="es-CO" sz="2000" b="0" dirty="0">
                <a:solidFill>
                  <a:schemeClr val="bg2"/>
                </a:solidFill>
              </a:rPr>
              <a:t>. Ut </a:t>
            </a:r>
            <a:r>
              <a:rPr lang="es-CO" sz="2000" b="0" dirty="0" err="1">
                <a:solidFill>
                  <a:schemeClr val="bg2"/>
                </a:solidFill>
              </a:rPr>
              <a:t>enim</a:t>
            </a:r>
            <a:r>
              <a:rPr lang="es-CO" sz="2000" b="0" dirty="0">
                <a:solidFill>
                  <a:schemeClr val="bg2"/>
                </a:solidFill>
              </a:rPr>
              <a:t> ad </a:t>
            </a:r>
            <a:r>
              <a:rPr lang="es-CO" sz="2000" b="0" dirty="0" err="1">
                <a:solidFill>
                  <a:schemeClr val="bg2"/>
                </a:solidFill>
              </a:rPr>
              <a:t>minim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veniam</a:t>
            </a:r>
            <a:r>
              <a:rPr lang="es-CO" sz="2000" b="0" dirty="0">
                <a:solidFill>
                  <a:schemeClr val="bg2"/>
                </a:solidFill>
              </a:rPr>
              <a:t>, </a:t>
            </a:r>
            <a:r>
              <a:rPr lang="es-CO" sz="2000" b="0" dirty="0" err="1">
                <a:solidFill>
                  <a:schemeClr val="bg2"/>
                </a:solidFill>
              </a:rPr>
              <a:t>quis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nostrud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exercitation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ullamco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laboris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nisi</a:t>
            </a:r>
            <a:r>
              <a:rPr lang="es-CO" sz="2000" b="0" dirty="0">
                <a:solidFill>
                  <a:schemeClr val="bg2"/>
                </a:solidFill>
              </a:rPr>
              <a:t> ut </a:t>
            </a:r>
            <a:r>
              <a:rPr lang="es-CO" sz="2000" b="0" dirty="0" err="1">
                <a:solidFill>
                  <a:schemeClr val="bg2"/>
                </a:solidFill>
              </a:rPr>
              <a:t>aliquip</a:t>
            </a:r>
            <a:r>
              <a:rPr lang="es-CO" sz="2000" b="0" dirty="0">
                <a:solidFill>
                  <a:schemeClr val="bg2"/>
                </a:solidFill>
              </a:rPr>
              <a:t> ex </a:t>
            </a:r>
            <a:r>
              <a:rPr lang="es-CO" sz="2000" b="0" dirty="0" err="1">
                <a:solidFill>
                  <a:schemeClr val="bg2"/>
                </a:solidFill>
              </a:rPr>
              <a:t>ea</a:t>
            </a:r>
            <a:r>
              <a:rPr lang="es-CO" sz="2000" b="0" dirty="0">
                <a:solidFill>
                  <a:schemeClr val="bg2"/>
                </a:solidFill>
              </a:rPr>
              <a:t> commodo </a:t>
            </a:r>
            <a:r>
              <a:rPr lang="es-CO" sz="2000" b="0" dirty="0" err="1">
                <a:solidFill>
                  <a:schemeClr val="bg2"/>
                </a:solidFill>
              </a:rPr>
              <a:t>consequat</a:t>
            </a:r>
            <a:r>
              <a:rPr lang="es-CO" sz="2000" b="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88686" y="2387605"/>
            <a:ext cx="1168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>
                <a:solidFill>
                  <a:schemeClr val="bg2"/>
                </a:solidFill>
              </a:rPr>
              <a:t>PROYECTOS A IMPLEMENTAR</a:t>
            </a:r>
          </a:p>
          <a:p>
            <a:pPr algn="just"/>
            <a:endParaRPr lang="es-CO" sz="2800" b="1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2"/>
                </a:solidFill>
              </a:rPr>
              <a:t>PROYECTO 1		:	$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2"/>
                </a:solidFill>
              </a:rPr>
              <a:t>PROYECTO 2		:	$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2"/>
                </a:solidFill>
              </a:rPr>
              <a:t>PROYECTO 3		:	$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2"/>
                </a:solidFill>
              </a:rPr>
              <a:t>PROYECTO 4		:	$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43" y="1577751"/>
            <a:ext cx="11424592" cy="42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15587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8686" y="217715"/>
            <a:ext cx="1168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>
                <a:solidFill>
                  <a:schemeClr val="bg2"/>
                </a:solidFill>
              </a:rPr>
              <a:t>6. RECOMENDACIONES GENERALES E INDICADORES DE ALERTA</a:t>
            </a:r>
          </a:p>
          <a:p>
            <a:pPr algn="just"/>
            <a:endParaRPr lang="es-CO" sz="2800" b="1" dirty="0">
              <a:solidFill>
                <a:schemeClr val="bg2"/>
              </a:solidFill>
            </a:endParaRPr>
          </a:p>
          <a:p>
            <a:pPr algn="just"/>
            <a:r>
              <a:rPr lang="es-CO" sz="2000" b="0" dirty="0">
                <a:solidFill>
                  <a:schemeClr val="bg2"/>
                </a:solidFill>
              </a:rPr>
              <a:t>“</a:t>
            </a:r>
            <a:r>
              <a:rPr lang="es-CO" sz="2000" b="0" dirty="0" err="1">
                <a:solidFill>
                  <a:schemeClr val="bg2"/>
                </a:solidFill>
              </a:rPr>
              <a:t>Lorem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ipsum</a:t>
            </a:r>
            <a:r>
              <a:rPr lang="es-CO" sz="2000" b="0" dirty="0">
                <a:solidFill>
                  <a:schemeClr val="bg2"/>
                </a:solidFill>
              </a:rPr>
              <a:t> dolor </a:t>
            </a:r>
            <a:r>
              <a:rPr lang="es-CO" sz="2000" b="0" dirty="0" err="1">
                <a:solidFill>
                  <a:schemeClr val="bg2"/>
                </a:solidFill>
              </a:rPr>
              <a:t>sit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amet</a:t>
            </a:r>
            <a:r>
              <a:rPr lang="es-CO" sz="2000" b="0" dirty="0">
                <a:solidFill>
                  <a:schemeClr val="bg2"/>
                </a:solidFill>
              </a:rPr>
              <a:t>, </a:t>
            </a:r>
            <a:r>
              <a:rPr lang="es-CO" sz="2000" b="0" dirty="0" err="1">
                <a:solidFill>
                  <a:schemeClr val="bg2"/>
                </a:solidFill>
              </a:rPr>
              <a:t>consectetur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adipiscing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elit</a:t>
            </a:r>
            <a:r>
              <a:rPr lang="es-CO" sz="2000" b="0" dirty="0">
                <a:solidFill>
                  <a:schemeClr val="bg2"/>
                </a:solidFill>
              </a:rPr>
              <a:t>, sed do </a:t>
            </a:r>
            <a:r>
              <a:rPr lang="es-CO" sz="2000" b="0" dirty="0" err="1">
                <a:solidFill>
                  <a:schemeClr val="bg2"/>
                </a:solidFill>
              </a:rPr>
              <a:t>eiusmod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tempor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incididunt</a:t>
            </a:r>
            <a:r>
              <a:rPr lang="es-CO" sz="2000" b="0" dirty="0">
                <a:solidFill>
                  <a:schemeClr val="bg2"/>
                </a:solidFill>
              </a:rPr>
              <a:t> ut labore et </a:t>
            </a:r>
            <a:r>
              <a:rPr lang="es-CO" sz="2000" b="0" dirty="0" err="1">
                <a:solidFill>
                  <a:schemeClr val="bg2"/>
                </a:solidFill>
              </a:rPr>
              <a:t>dolore</a:t>
            </a:r>
            <a:r>
              <a:rPr lang="es-CO" sz="2000" b="0" dirty="0">
                <a:solidFill>
                  <a:schemeClr val="bg2"/>
                </a:solidFill>
              </a:rPr>
              <a:t> magna </a:t>
            </a:r>
            <a:r>
              <a:rPr lang="es-CO" sz="2000" b="0" dirty="0" err="1">
                <a:solidFill>
                  <a:schemeClr val="bg2"/>
                </a:solidFill>
              </a:rPr>
              <a:t>aliqua</a:t>
            </a:r>
            <a:r>
              <a:rPr lang="es-CO" sz="2000" b="0" dirty="0">
                <a:solidFill>
                  <a:schemeClr val="bg2"/>
                </a:solidFill>
              </a:rPr>
              <a:t>. Ut </a:t>
            </a:r>
            <a:r>
              <a:rPr lang="es-CO" sz="2000" b="0" dirty="0" err="1">
                <a:solidFill>
                  <a:schemeClr val="bg2"/>
                </a:solidFill>
              </a:rPr>
              <a:t>enim</a:t>
            </a:r>
            <a:r>
              <a:rPr lang="es-CO" sz="2000" b="0" dirty="0">
                <a:solidFill>
                  <a:schemeClr val="bg2"/>
                </a:solidFill>
              </a:rPr>
              <a:t> ad </a:t>
            </a:r>
            <a:r>
              <a:rPr lang="es-CO" sz="2000" b="0" dirty="0" err="1">
                <a:solidFill>
                  <a:schemeClr val="bg2"/>
                </a:solidFill>
              </a:rPr>
              <a:t>minim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veniam</a:t>
            </a:r>
            <a:r>
              <a:rPr lang="es-CO" sz="2000" b="0" dirty="0">
                <a:solidFill>
                  <a:schemeClr val="bg2"/>
                </a:solidFill>
              </a:rPr>
              <a:t>, </a:t>
            </a:r>
            <a:r>
              <a:rPr lang="es-CO" sz="2000" b="0" dirty="0" err="1">
                <a:solidFill>
                  <a:schemeClr val="bg2"/>
                </a:solidFill>
              </a:rPr>
              <a:t>quis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nostrud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exercitation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ullamco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laboris</a:t>
            </a:r>
            <a:r>
              <a:rPr lang="es-CO" sz="2000" b="0" dirty="0">
                <a:solidFill>
                  <a:schemeClr val="bg2"/>
                </a:solidFill>
              </a:rPr>
              <a:t> </a:t>
            </a:r>
            <a:r>
              <a:rPr lang="es-CO" sz="2000" b="0" dirty="0" err="1">
                <a:solidFill>
                  <a:schemeClr val="bg2"/>
                </a:solidFill>
              </a:rPr>
              <a:t>nisi</a:t>
            </a:r>
            <a:r>
              <a:rPr lang="es-CO" sz="2000" b="0" dirty="0">
                <a:solidFill>
                  <a:schemeClr val="bg2"/>
                </a:solidFill>
              </a:rPr>
              <a:t> ut </a:t>
            </a:r>
            <a:r>
              <a:rPr lang="es-CO" sz="2000" b="0" dirty="0" err="1">
                <a:solidFill>
                  <a:schemeClr val="bg2"/>
                </a:solidFill>
              </a:rPr>
              <a:t>aliquip</a:t>
            </a:r>
            <a:r>
              <a:rPr lang="es-CO" sz="2000" b="0" dirty="0">
                <a:solidFill>
                  <a:schemeClr val="bg2"/>
                </a:solidFill>
              </a:rPr>
              <a:t> ex </a:t>
            </a:r>
            <a:r>
              <a:rPr lang="es-CO" sz="2000" b="0" dirty="0" err="1">
                <a:solidFill>
                  <a:schemeClr val="bg2"/>
                </a:solidFill>
              </a:rPr>
              <a:t>ea</a:t>
            </a:r>
            <a:r>
              <a:rPr lang="es-CO" sz="2000" b="0" dirty="0">
                <a:solidFill>
                  <a:schemeClr val="bg2"/>
                </a:solidFill>
              </a:rPr>
              <a:t> commodo </a:t>
            </a:r>
            <a:r>
              <a:rPr lang="es-CO" sz="2000" b="0" dirty="0" err="1">
                <a:solidFill>
                  <a:schemeClr val="bg2"/>
                </a:solidFill>
              </a:rPr>
              <a:t>consequat</a:t>
            </a:r>
            <a:r>
              <a:rPr lang="es-CO" sz="2000" b="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88686" y="2387605"/>
            <a:ext cx="1168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>
                <a:solidFill>
                  <a:schemeClr val="bg2"/>
                </a:solidFill>
              </a:rPr>
              <a:t>INDICADORES Y ACCIONES DE MONITOREO</a:t>
            </a:r>
          </a:p>
          <a:p>
            <a:pPr algn="just"/>
            <a:endParaRPr lang="es-CO" sz="2800" b="1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2"/>
                </a:solidFill>
              </a:rPr>
              <a:t>ACCIÓN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2"/>
                </a:solidFill>
              </a:rPr>
              <a:t>ACCIÓN 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2"/>
                </a:solidFill>
              </a:rPr>
              <a:t>ACCIÓN 3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2"/>
                </a:solidFill>
              </a:rPr>
              <a:t>ACCIÓN 4</a:t>
            </a:r>
          </a:p>
        </p:txBody>
      </p:sp>
    </p:spTree>
    <p:extLst>
      <p:ext uri="{BB962C8B-B14F-4D97-AF65-F5344CB8AC3E}">
        <p14:creationId xmlns:p14="http://schemas.microsoft.com/office/powerpoint/2010/main" val="4166243953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692" y="1291754"/>
            <a:ext cx="5688632" cy="45055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39888" y="620688"/>
            <a:ext cx="8256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chemeClr val="bg2"/>
                </a:solidFill>
                <a:hlinkClick r:id="rId3"/>
              </a:rPr>
              <a:t>https://www.instagram.com/fernandobastoconsultor/channel/</a:t>
            </a:r>
            <a:r>
              <a:rPr lang="es-CO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6957238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85FC3-F1BB-441C-8D8D-EEF3241B236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2384" y="332656"/>
            <a:ext cx="9144000" cy="1723549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s-CO" sz="32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GRACIAS</a:t>
            </a:r>
            <a:endParaRPr lang="es-CO" sz="2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O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2000" dirty="0">
                <a:solidFill>
                  <a:schemeClr val="bg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FERNANDO BASTO CORREA</a:t>
            </a:r>
          </a:p>
          <a:p>
            <a:r>
              <a:rPr lang="es-CO" sz="20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www.fernandobasto.com</a:t>
            </a:r>
            <a:r>
              <a:rPr lang="es-CO" sz="20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es-CO" sz="2000" dirty="0">
              <a:solidFill>
                <a:schemeClr val="bg2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O" sz="1600" dirty="0">
              <a:solidFill>
                <a:schemeClr val="bg2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blob:https://web.whatsapp.com/74bc1a2e-1885-45a6-b8c2-d7caf1a906a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80" y="692696"/>
            <a:ext cx="46577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69321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190" cy="3446779"/>
          </a:xfrm>
          <a:custGeom>
            <a:avLst/>
            <a:gdLst/>
            <a:ahLst/>
            <a:cxnLst/>
            <a:rect l="l" t="t" r="r" b="b"/>
            <a:pathLst>
              <a:path w="12188190" h="3446779">
                <a:moveTo>
                  <a:pt x="0" y="3446729"/>
                </a:moveTo>
                <a:lnTo>
                  <a:pt x="12187707" y="3446729"/>
                </a:lnTo>
                <a:lnTo>
                  <a:pt x="12187707" y="0"/>
                </a:lnTo>
                <a:lnTo>
                  <a:pt x="0" y="0"/>
                </a:lnTo>
                <a:lnTo>
                  <a:pt x="0" y="344672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10869" y="327139"/>
            <a:ext cx="806403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s-CO" sz="24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Fernando Basto Correa</a:t>
            </a:r>
            <a:endParaRPr lang="en-US" sz="2400" b="1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288551" y="859057"/>
            <a:ext cx="8630890" cy="1777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0" marR="5080" indent="-444500" algn="just">
              <a:lnSpc>
                <a:spcPct val="116700"/>
              </a:lnSpc>
            </a:pP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Consulto</a:t>
            </a:r>
            <a:r>
              <a:rPr sz="1600" spc="-8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conferencista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con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más de 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s-MX"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año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 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sz="1600" spc="-5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experienc</a:t>
            </a:r>
            <a:r>
              <a:rPr lang="es-CO"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CO"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mercadeo, estrategia 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digital, 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Comunicaciones</a:t>
            </a:r>
            <a:r>
              <a:rPr lang="es-CO"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emprendimiento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Más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lang="es-MX"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300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 realizados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para 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compañías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multinacionales,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latinas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pyme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 y </a:t>
            </a:r>
            <a:r>
              <a:rPr sz="1600" spc="-5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profesionale</a:t>
            </a:r>
            <a:r>
              <a:rPr sz="16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spc="-5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independiente</a:t>
            </a:r>
            <a:r>
              <a:rPr sz="16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sz="1600" spc="-1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s-CO" sz="1600" spc="-1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Catedrático y Autor.</a:t>
            </a:r>
            <a:endParaRPr sz="1600" spc="-1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44500" marR="78740" indent="-444500" algn="just">
              <a:lnSpc>
                <a:spcPct val="116700"/>
              </a:lnSpc>
            </a:pP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Experto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 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análisi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 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ecosistema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 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digitales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posicionamient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web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reputación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digital, 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redes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sociales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analític</a:t>
            </a:r>
            <a:r>
              <a:rPr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digital.</a:t>
            </a:r>
            <a:r>
              <a:rPr lang="es-CO" sz="1600" spc="-5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Conferencista internacional.</a:t>
            </a:r>
            <a:endParaRPr sz="1600" spc="-5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08145" y="4055981"/>
            <a:ext cx="1307216" cy="186689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0295" y="4158735"/>
            <a:ext cx="1911088" cy="37842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9892" y="4877663"/>
            <a:ext cx="1671893" cy="597547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56856" y="4061785"/>
            <a:ext cx="1656280" cy="572327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705" y="4055981"/>
            <a:ext cx="5387197" cy="196965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89" y="386681"/>
            <a:ext cx="2721226" cy="2721226"/>
          </a:xfrm>
          <a:prstGeom prst="rect">
            <a:avLst/>
          </a:prstGeom>
        </p:spPr>
      </p:pic>
      <p:sp>
        <p:nvSpPr>
          <p:cNvPr id="5" name="AutoShape 2" descr="Resultado de imagen para harvard business revie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82" name="Picture 10" descr="Resultado de imagen para harvard business review logo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456" y="4961676"/>
            <a:ext cx="1115889" cy="4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33694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8686" y="217715"/>
            <a:ext cx="1168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>
                <a:solidFill>
                  <a:schemeClr val="bg2"/>
                </a:solidFill>
              </a:rPr>
              <a:t>1. Diagnóstico</a:t>
            </a:r>
          </a:p>
          <a:p>
            <a:pPr algn="just"/>
            <a:endParaRPr lang="es-CO" sz="2800" b="1" dirty="0">
              <a:solidFill>
                <a:schemeClr val="bg2"/>
              </a:solidFill>
            </a:endParaRPr>
          </a:p>
          <a:p>
            <a:pPr algn="just"/>
            <a:r>
              <a:rPr lang="es-CO" sz="2000" dirty="0">
                <a:solidFill>
                  <a:schemeClr val="bg2"/>
                </a:solidFill>
              </a:rPr>
              <a:t>1. VENTAS</a:t>
            </a:r>
          </a:p>
          <a:p>
            <a:pPr lvl="1" algn="just"/>
            <a:endParaRPr lang="es-CO" sz="2000" dirty="0">
              <a:solidFill>
                <a:schemeClr val="bg2"/>
              </a:solidFill>
            </a:endParaRPr>
          </a:p>
          <a:p>
            <a:pPr marL="0" lvl="1" algn="just"/>
            <a:r>
              <a:rPr lang="es-CO" sz="2000" dirty="0">
                <a:solidFill>
                  <a:schemeClr val="bg2"/>
                </a:solidFill>
              </a:rPr>
              <a:t>2. DOFA. Análisis situacional</a:t>
            </a:r>
          </a:p>
          <a:p>
            <a:pPr marL="0" lvl="1" algn="just"/>
            <a:endParaRPr lang="es-CO" sz="2000" dirty="0">
              <a:solidFill>
                <a:schemeClr val="bg2"/>
              </a:solidFill>
            </a:endParaRPr>
          </a:p>
          <a:p>
            <a:pPr marL="0" lvl="1" algn="just"/>
            <a:r>
              <a:rPr lang="es-CO" sz="2000" dirty="0">
                <a:solidFill>
                  <a:schemeClr val="bg2"/>
                </a:solidFill>
              </a:rPr>
              <a:t>	Debilidades / Fortalezas (INTERNO)</a:t>
            </a:r>
          </a:p>
          <a:p>
            <a:pPr marL="0" lvl="1" algn="just"/>
            <a:r>
              <a:rPr lang="es-CO" sz="2000" dirty="0">
                <a:solidFill>
                  <a:schemeClr val="bg2"/>
                </a:solidFill>
              </a:rPr>
              <a:t>		</a:t>
            </a:r>
            <a:r>
              <a:rPr lang="es-CO" dirty="0">
                <a:solidFill>
                  <a:schemeClr val="bg2"/>
                </a:solidFill>
              </a:rPr>
              <a:t>Dinero, infraestructura (equipos, muebles, local), talento humano, intangibles, desarrollo digital</a:t>
            </a:r>
          </a:p>
          <a:p>
            <a:pPr marL="0" lvl="1" algn="just"/>
            <a:endParaRPr lang="es-CO" sz="2000" dirty="0">
              <a:solidFill>
                <a:schemeClr val="bg2"/>
              </a:solidFill>
            </a:endParaRPr>
          </a:p>
          <a:p>
            <a:pPr marL="0" lvl="1" algn="just"/>
            <a:r>
              <a:rPr lang="es-CO" sz="2400" dirty="0">
                <a:solidFill>
                  <a:schemeClr val="accent6">
                    <a:lumMod val="75000"/>
                  </a:schemeClr>
                </a:solidFill>
              </a:rPr>
              <a:t>		“</a:t>
            </a:r>
            <a:r>
              <a:rPr lang="es-CO" sz="2400" dirty="0" err="1">
                <a:solidFill>
                  <a:schemeClr val="accent6">
                    <a:lumMod val="75000"/>
                  </a:schemeClr>
                </a:solidFill>
              </a:rPr>
              <a:t>Triage</a:t>
            </a:r>
            <a:r>
              <a:rPr lang="es-CO" sz="2400" dirty="0">
                <a:solidFill>
                  <a:schemeClr val="accent6">
                    <a:lumMod val="75000"/>
                  </a:schemeClr>
                </a:solidFill>
              </a:rPr>
              <a:t> de presencia digital en línea”</a:t>
            </a:r>
          </a:p>
          <a:p>
            <a:pPr marL="0" lvl="1" algn="just"/>
            <a:endParaRPr lang="es-CO" sz="2000" dirty="0">
              <a:solidFill>
                <a:schemeClr val="bg2"/>
              </a:solidFill>
            </a:endParaRPr>
          </a:p>
          <a:p>
            <a:pPr marL="0" lvl="1" algn="just"/>
            <a:r>
              <a:rPr lang="es-CO" sz="2000" dirty="0">
                <a:solidFill>
                  <a:schemeClr val="bg2"/>
                </a:solidFill>
              </a:rPr>
              <a:t>	Oportunidades /Amenazas (EXTERNO)	</a:t>
            </a:r>
          </a:p>
          <a:p>
            <a:pPr marL="0" lvl="1" algn="just"/>
            <a:r>
              <a:rPr lang="es-CO" sz="2000" dirty="0">
                <a:solidFill>
                  <a:schemeClr val="bg2"/>
                </a:solidFill>
              </a:rPr>
              <a:t>		MERCADO</a:t>
            </a:r>
          </a:p>
          <a:p>
            <a:pPr marL="0" lvl="1" algn="just"/>
            <a:endParaRPr lang="es-CO" sz="2000" dirty="0">
              <a:solidFill>
                <a:schemeClr val="bg2"/>
              </a:solidFill>
            </a:endParaRPr>
          </a:p>
          <a:p>
            <a:pPr marL="0" lvl="1" algn="just"/>
            <a:r>
              <a:rPr lang="es-CO" sz="2000" dirty="0">
                <a:solidFill>
                  <a:schemeClr val="bg2"/>
                </a:solidFill>
              </a:rPr>
              <a:t>3. COMPETIDORES</a:t>
            </a:r>
          </a:p>
          <a:p>
            <a:pPr marL="0" lvl="1" algn="just"/>
            <a:r>
              <a:rPr lang="es-CO" sz="2000" dirty="0">
                <a:solidFill>
                  <a:schemeClr val="bg2"/>
                </a:solidFill>
              </a:rPr>
              <a:t>	Ecosistema digital. Web, redes sociales, posicionamiento.</a:t>
            </a:r>
          </a:p>
        </p:txBody>
      </p:sp>
    </p:spTree>
    <p:extLst>
      <p:ext uri="{BB962C8B-B14F-4D97-AF65-F5344CB8AC3E}">
        <p14:creationId xmlns:p14="http://schemas.microsoft.com/office/powerpoint/2010/main" val="3655293779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052736"/>
            <a:ext cx="10217111" cy="403244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23392" y="260648"/>
            <a:ext cx="110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VENTAS</a:t>
            </a:r>
          </a:p>
        </p:txBody>
      </p:sp>
    </p:spTree>
    <p:extLst>
      <p:ext uri="{BB962C8B-B14F-4D97-AF65-F5344CB8AC3E}">
        <p14:creationId xmlns:p14="http://schemas.microsoft.com/office/powerpoint/2010/main" val="2533357361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484784"/>
            <a:ext cx="11317672" cy="38164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23392" y="260648"/>
            <a:ext cx="447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ANÁLISIS DEL  ECOSISTEMA DIGITAL</a:t>
            </a:r>
          </a:p>
        </p:txBody>
      </p:sp>
    </p:spTree>
    <p:extLst>
      <p:ext uri="{BB962C8B-B14F-4D97-AF65-F5344CB8AC3E}">
        <p14:creationId xmlns:p14="http://schemas.microsoft.com/office/powerpoint/2010/main" val="4239486563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1344" y="108990"/>
            <a:ext cx="469936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COMPETIDORES</a:t>
            </a:r>
          </a:p>
          <a:p>
            <a:pPr marL="285750" indent="-285750">
              <a:buFontTx/>
              <a:buChar char="-"/>
            </a:pPr>
            <a:r>
              <a:rPr lang="es-CO" dirty="0">
                <a:solidFill>
                  <a:srgbClr val="FF0000"/>
                </a:solidFill>
              </a:rPr>
              <a:t>Portafolio </a:t>
            </a:r>
          </a:p>
          <a:p>
            <a:pPr marL="285750" indent="-285750">
              <a:buFontTx/>
              <a:buChar char="-"/>
            </a:pPr>
            <a:r>
              <a:rPr lang="es-CO" dirty="0">
                <a:solidFill>
                  <a:srgbClr val="FF0000"/>
                </a:solidFill>
              </a:rPr>
              <a:t>Precio (CLIENTE OCULTO)</a:t>
            </a:r>
          </a:p>
          <a:p>
            <a:pPr marL="285750" indent="-285750">
              <a:buFontTx/>
              <a:buChar char="-"/>
            </a:pPr>
            <a:r>
              <a:rPr lang="es-CO" dirty="0">
                <a:solidFill>
                  <a:srgbClr val="FF0000"/>
                </a:solidFill>
              </a:rPr>
              <a:t>Sectores</a:t>
            </a:r>
          </a:p>
          <a:p>
            <a:pPr marL="285750" indent="-285750">
              <a:buFontTx/>
              <a:buChar char="-"/>
            </a:pPr>
            <a:r>
              <a:rPr lang="es-CO" dirty="0">
                <a:solidFill>
                  <a:srgbClr val="FF0000"/>
                </a:solidFill>
              </a:rPr>
              <a:t>Plus o valores agregados o </a:t>
            </a:r>
            <a:r>
              <a:rPr lang="es-CO" sz="2000" dirty="0">
                <a:solidFill>
                  <a:srgbClr val="FF0000"/>
                </a:solidFill>
              </a:rPr>
              <a:t>BENEFICIOS</a:t>
            </a:r>
            <a:endParaRPr lang="es-CO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s-CO" dirty="0">
                <a:solidFill>
                  <a:srgbClr val="FF0000"/>
                </a:solidFill>
              </a:rPr>
              <a:t>… </a:t>
            </a:r>
            <a:r>
              <a:rPr lang="es-CO" dirty="0" err="1">
                <a:solidFill>
                  <a:srgbClr val="FF0000"/>
                </a:solidFill>
              </a:rPr>
              <a:t>etc</a:t>
            </a:r>
            <a:r>
              <a:rPr lang="es-CO" dirty="0">
                <a:solidFill>
                  <a:srgbClr val="FF0000"/>
                </a:solidFill>
              </a:rPr>
              <a:t> (BASADO EN LA OBSERVACIÓN)</a:t>
            </a:r>
          </a:p>
          <a:p>
            <a:pPr marL="285750" indent="-285750">
              <a:buFontTx/>
              <a:buChar char="-"/>
            </a:pP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49" y="2135525"/>
            <a:ext cx="3124200" cy="1143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490" y="2073162"/>
            <a:ext cx="1323975" cy="1123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750" y="3522255"/>
            <a:ext cx="1352550" cy="18383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324" y="1140041"/>
            <a:ext cx="6845050" cy="23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3947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23392" y="260648"/>
            <a:ext cx="82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DOFA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836712"/>
            <a:ext cx="3819048" cy="25238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836712"/>
            <a:ext cx="7062084" cy="364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37796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8686" y="217715"/>
            <a:ext cx="1168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chemeClr val="bg2"/>
                </a:solidFill>
              </a:rPr>
              <a:t>2. OBJETIVOS </a:t>
            </a:r>
          </a:p>
          <a:p>
            <a:pPr algn="just"/>
            <a:endParaRPr lang="es-CO" sz="2400" b="1" dirty="0">
              <a:solidFill>
                <a:schemeClr val="bg2"/>
              </a:solidFill>
            </a:endParaRPr>
          </a:p>
          <a:p>
            <a:pPr algn="just"/>
            <a:r>
              <a:rPr lang="es-CO" sz="2400" b="1" dirty="0">
                <a:solidFill>
                  <a:schemeClr val="bg2"/>
                </a:solidFill>
              </a:rPr>
              <a:t>GENERAL</a:t>
            </a:r>
          </a:p>
          <a:p>
            <a:pPr algn="just"/>
            <a:endParaRPr lang="es-CO" sz="2400" b="1" dirty="0">
              <a:solidFill>
                <a:schemeClr val="bg2"/>
              </a:solidFill>
            </a:endParaRPr>
          </a:p>
          <a:p>
            <a:pPr algn="just"/>
            <a:r>
              <a:rPr lang="es-CO" dirty="0">
                <a:solidFill>
                  <a:schemeClr val="bg2"/>
                </a:solidFill>
              </a:rPr>
              <a:t>“</a:t>
            </a:r>
            <a:r>
              <a:rPr lang="es-CO" b="1" dirty="0" err="1">
                <a:solidFill>
                  <a:schemeClr val="bg2"/>
                </a:solidFill>
              </a:rPr>
              <a:t>Lorem</a:t>
            </a:r>
            <a:r>
              <a:rPr lang="es-CO" b="1" dirty="0">
                <a:solidFill>
                  <a:schemeClr val="bg2"/>
                </a:solidFill>
              </a:rPr>
              <a:t> </a:t>
            </a:r>
            <a:r>
              <a:rPr lang="es-CO" b="1" dirty="0" err="1">
                <a:solidFill>
                  <a:schemeClr val="bg2"/>
                </a:solidFill>
              </a:rPr>
              <a:t>ipsum</a:t>
            </a:r>
            <a:r>
              <a:rPr lang="es-CO" b="1" dirty="0">
                <a:solidFill>
                  <a:schemeClr val="bg2"/>
                </a:solidFill>
              </a:rPr>
              <a:t> dolor </a:t>
            </a:r>
            <a:r>
              <a:rPr lang="es-CO" b="1" dirty="0" err="1">
                <a:solidFill>
                  <a:schemeClr val="bg2"/>
                </a:solidFill>
              </a:rPr>
              <a:t>sit</a:t>
            </a:r>
            <a:r>
              <a:rPr lang="es-CO" b="1" dirty="0">
                <a:solidFill>
                  <a:schemeClr val="bg2"/>
                </a:solidFill>
              </a:rPr>
              <a:t> </a:t>
            </a:r>
            <a:r>
              <a:rPr lang="es-CO" b="1" dirty="0" err="1">
                <a:solidFill>
                  <a:schemeClr val="bg2"/>
                </a:solidFill>
              </a:rPr>
              <a:t>amet</a:t>
            </a:r>
            <a:r>
              <a:rPr lang="es-CO" dirty="0">
                <a:solidFill>
                  <a:schemeClr val="bg2"/>
                </a:solidFill>
              </a:rPr>
              <a:t>, </a:t>
            </a:r>
            <a:r>
              <a:rPr lang="es-CO" dirty="0" err="1">
                <a:solidFill>
                  <a:schemeClr val="bg2"/>
                </a:solidFill>
              </a:rPr>
              <a:t>consectetur</a:t>
            </a:r>
            <a:r>
              <a:rPr lang="es-CO" dirty="0">
                <a:solidFill>
                  <a:schemeClr val="bg2"/>
                </a:solidFill>
              </a:rPr>
              <a:t> </a:t>
            </a:r>
            <a:r>
              <a:rPr lang="es-CO" dirty="0" err="1">
                <a:solidFill>
                  <a:schemeClr val="bg2"/>
                </a:solidFill>
              </a:rPr>
              <a:t>adipiscing</a:t>
            </a:r>
            <a:r>
              <a:rPr lang="es-CO" dirty="0">
                <a:solidFill>
                  <a:schemeClr val="bg2"/>
                </a:solidFill>
              </a:rPr>
              <a:t> </a:t>
            </a:r>
            <a:r>
              <a:rPr lang="es-CO" dirty="0" err="1">
                <a:solidFill>
                  <a:schemeClr val="bg2"/>
                </a:solidFill>
              </a:rPr>
              <a:t>elit</a:t>
            </a:r>
            <a:r>
              <a:rPr lang="es-CO" dirty="0">
                <a:solidFill>
                  <a:schemeClr val="bg2"/>
                </a:solidFill>
              </a:rPr>
              <a:t>, sed do </a:t>
            </a:r>
            <a:r>
              <a:rPr lang="es-CO" dirty="0" err="1">
                <a:solidFill>
                  <a:schemeClr val="bg2"/>
                </a:solidFill>
              </a:rPr>
              <a:t>eiusmod</a:t>
            </a:r>
            <a:r>
              <a:rPr lang="es-CO" dirty="0">
                <a:solidFill>
                  <a:schemeClr val="bg2"/>
                </a:solidFill>
              </a:rPr>
              <a:t> </a:t>
            </a:r>
            <a:r>
              <a:rPr lang="es-CO" dirty="0" err="1">
                <a:solidFill>
                  <a:schemeClr val="bg2"/>
                </a:solidFill>
              </a:rPr>
              <a:t>tempor</a:t>
            </a:r>
            <a:r>
              <a:rPr lang="es-CO" dirty="0">
                <a:solidFill>
                  <a:schemeClr val="bg2"/>
                </a:solidFill>
              </a:rPr>
              <a:t> </a:t>
            </a:r>
            <a:r>
              <a:rPr lang="es-CO" dirty="0" err="1">
                <a:solidFill>
                  <a:schemeClr val="bg2"/>
                </a:solidFill>
              </a:rPr>
              <a:t>incididunt</a:t>
            </a:r>
            <a:r>
              <a:rPr lang="es-CO" dirty="0">
                <a:solidFill>
                  <a:schemeClr val="bg2"/>
                </a:solidFill>
              </a:rPr>
              <a:t> ut labore et </a:t>
            </a:r>
            <a:r>
              <a:rPr lang="es-CO" dirty="0" err="1">
                <a:solidFill>
                  <a:schemeClr val="bg2"/>
                </a:solidFill>
              </a:rPr>
              <a:t>dolore</a:t>
            </a:r>
            <a:r>
              <a:rPr lang="es-CO" dirty="0">
                <a:solidFill>
                  <a:schemeClr val="bg2"/>
                </a:solidFill>
              </a:rPr>
              <a:t> magna </a:t>
            </a:r>
            <a:r>
              <a:rPr lang="es-CO" dirty="0" err="1">
                <a:solidFill>
                  <a:schemeClr val="bg2"/>
                </a:solidFill>
              </a:rPr>
              <a:t>aliqua</a:t>
            </a:r>
            <a:r>
              <a:rPr lang="es-CO" dirty="0">
                <a:solidFill>
                  <a:schemeClr val="bg2"/>
                </a:solidFill>
              </a:rPr>
              <a:t>. Ut </a:t>
            </a:r>
            <a:r>
              <a:rPr lang="es-CO" dirty="0" err="1">
                <a:solidFill>
                  <a:schemeClr val="bg2"/>
                </a:solidFill>
              </a:rPr>
              <a:t>enim</a:t>
            </a:r>
            <a:r>
              <a:rPr lang="es-CO" dirty="0">
                <a:solidFill>
                  <a:schemeClr val="bg2"/>
                </a:solidFill>
              </a:rPr>
              <a:t> ad </a:t>
            </a:r>
            <a:r>
              <a:rPr lang="es-CO" dirty="0" err="1">
                <a:solidFill>
                  <a:schemeClr val="bg2"/>
                </a:solidFill>
              </a:rPr>
              <a:t>minim</a:t>
            </a:r>
            <a:r>
              <a:rPr lang="es-CO" dirty="0">
                <a:solidFill>
                  <a:schemeClr val="bg2"/>
                </a:solidFill>
              </a:rPr>
              <a:t> </a:t>
            </a:r>
            <a:r>
              <a:rPr lang="es-CO" dirty="0" err="1">
                <a:solidFill>
                  <a:schemeClr val="bg2"/>
                </a:solidFill>
              </a:rPr>
              <a:t>veniam</a:t>
            </a:r>
            <a:r>
              <a:rPr lang="es-CO" dirty="0">
                <a:solidFill>
                  <a:schemeClr val="bg2"/>
                </a:solidFill>
              </a:rPr>
              <a:t>, </a:t>
            </a:r>
            <a:r>
              <a:rPr lang="es-CO" dirty="0" err="1">
                <a:solidFill>
                  <a:schemeClr val="bg2"/>
                </a:solidFill>
              </a:rPr>
              <a:t>quis</a:t>
            </a:r>
            <a:r>
              <a:rPr lang="es-CO" dirty="0">
                <a:solidFill>
                  <a:schemeClr val="bg2"/>
                </a:solidFill>
              </a:rPr>
              <a:t> </a:t>
            </a:r>
            <a:r>
              <a:rPr lang="es-CO" dirty="0" err="1">
                <a:solidFill>
                  <a:schemeClr val="bg2"/>
                </a:solidFill>
              </a:rPr>
              <a:t>nostrud</a:t>
            </a:r>
            <a:r>
              <a:rPr lang="es-CO" dirty="0">
                <a:solidFill>
                  <a:schemeClr val="bg2"/>
                </a:solidFill>
              </a:rPr>
              <a:t> </a:t>
            </a:r>
            <a:r>
              <a:rPr lang="es-CO" dirty="0" err="1">
                <a:solidFill>
                  <a:schemeClr val="bg2"/>
                </a:solidFill>
              </a:rPr>
              <a:t>exercitation</a:t>
            </a:r>
            <a:r>
              <a:rPr lang="es-CO" dirty="0">
                <a:solidFill>
                  <a:schemeClr val="bg2"/>
                </a:solidFill>
              </a:rPr>
              <a:t> </a:t>
            </a:r>
            <a:r>
              <a:rPr lang="es-CO" dirty="0" err="1">
                <a:solidFill>
                  <a:schemeClr val="bg2"/>
                </a:solidFill>
              </a:rPr>
              <a:t>ullamco</a:t>
            </a:r>
            <a:r>
              <a:rPr lang="es-CO" dirty="0">
                <a:solidFill>
                  <a:schemeClr val="bg2"/>
                </a:solidFill>
              </a:rPr>
              <a:t> </a:t>
            </a:r>
            <a:r>
              <a:rPr lang="es-CO" dirty="0" err="1">
                <a:solidFill>
                  <a:schemeClr val="bg2"/>
                </a:solidFill>
              </a:rPr>
              <a:t>laboris</a:t>
            </a:r>
            <a:r>
              <a:rPr lang="es-CO" dirty="0">
                <a:solidFill>
                  <a:schemeClr val="bg2"/>
                </a:solidFill>
              </a:rPr>
              <a:t> </a:t>
            </a:r>
            <a:r>
              <a:rPr lang="es-CO" dirty="0" err="1">
                <a:solidFill>
                  <a:schemeClr val="bg2"/>
                </a:solidFill>
              </a:rPr>
              <a:t>nisi</a:t>
            </a:r>
            <a:r>
              <a:rPr lang="es-CO" dirty="0">
                <a:solidFill>
                  <a:schemeClr val="bg2"/>
                </a:solidFill>
              </a:rPr>
              <a:t> ut </a:t>
            </a:r>
            <a:r>
              <a:rPr lang="es-CO" dirty="0" err="1">
                <a:solidFill>
                  <a:schemeClr val="bg2"/>
                </a:solidFill>
              </a:rPr>
              <a:t>aliquip</a:t>
            </a:r>
            <a:r>
              <a:rPr lang="es-CO" dirty="0">
                <a:solidFill>
                  <a:schemeClr val="bg2"/>
                </a:solidFill>
              </a:rPr>
              <a:t> ex </a:t>
            </a:r>
            <a:r>
              <a:rPr lang="es-CO" dirty="0" err="1">
                <a:solidFill>
                  <a:schemeClr val="bg2"/>
                </a:solidFill>
              </a:rPr>
              <a:t>ea</a:t>
            </a:r>
            <a:r>
              <a:rPr lang="es-CO" dirty="0">
                <a:solidFill>
                  <a:schemeClr val="bg2"/>
                </a:solidFill>
              </a:rPr>
              <a:t> commodo </a:t>
            </a:r>
            <a:r>
              <a:rPr lang="es-CO" dirty="0" err="1">
                <a:solidFill>
                  <a:schemeClr val="bg2"/>
                </a:solidFill>
              </a:rPr>
              <a:t>consequat</a:t>
            </a:r>
            <a:r>
              <a:rPr lang="es-CO" dirty="0">
                <a:solidFill>
                  <a:schemeClr val="bg2"/>
                </a:solidFill>
              </a:rPr>
              <a:t>.</a:t>
            </a:r>
            <a:endParaRPr lang="es-CO" b="1" dirty="0">
              <a:solidFill>
                <a:schemeClr val="bg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8686" y="2636912"/>
            <a:ext cx="1168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chemeClr val="bg2"/>
                </a:solidFill>
              </a:rPr>
              <a:t>OBJETIVOS ESPECÍFICOS</a:t>
            </a:r>
          </a:p>
          <a:p>
            <a:pPr algn="just"/>
            <a:endParaRPr lang="es-CO" sz="2400" b="1" dirty="0">
              <a:solidFill>
                <a:schemeClr val="bg2"/>
              </a:solidFill>
            </a:endParaRPr>
          </a:p>
          <a:p>
            <a:pPr algn="just"/>
            <a:r>
              <a:rPr lang="es-CO" dirty="0">
                <a:solidFill>
                  <a:schemeClr val="bg2"/>
                </a:solidFill>
              </a:rPr>
              <a:t>VENTAS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b="0" dirty="0">
                <a:solidFill>
                  <a:schemeClr val="bg2"/>
                </a:solidFill>
              </a:rPr>
              <a:t>Aumentar las ventas en un 35% en los primeros 6 meses del 2021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b="0" dirty="0">
                <a:solidFill>
                  <a:schemeClr val="bg2"/>
                </a:solidFill>
              </a:rPr>
              <a:t>Aumentar la cantidad promedio de clientes en 50 mensuales antes del 30 de septiembre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b="0" dirty="0">
                <a:solidFill>
                  <a:schemeClr val="bg2"/>
                </a:solidFill>
              </a:rPr>
              <a:t>Incrementar la participación de la línea de </a:t>
            </a:r>
            <a:r>
              <a:rPr lang="es-CO" b="0" dirty="0" err="1">
                <a:solidFill>
                  <a:schemeClr val="bg2"/>
                </a:solidFill>
              </a:rPr>
              <a:t>Jeans</a:t>
            </a:r>
            <a:r>
              <a:rPr lang="es-CO" b="0" dirty="0">
                <a:solidFill>
                  <a:schemeClr val="bg2"/>
                </a:solidFill>
              </a:rPr>
              <a:t> en las ventas generales en un 5% a partir del 1 de julio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b="0" dirty="0">
              <a:solidFill>
                <a:schemeClr val="bg2"/>
              </a:solidFill>
            </a:endParaRPr>
          </a:p>
          <a:p>
            <a:pPr algn="just"/>
            <a:r>
              <a:rPr lang="es-CO" dirty="0">
                <a:solidFill>
                  <a:schemeClr val="bg2"/>
                </a:solidFill>
              </a:rPr>
              <a:t>COMPETIDORES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b="0" dirty="0">
                <a:solidFill>
                  <a:schemeClr val="bg2"/>
                </a:solidFill>
              </a:rPr>
              <a:t>Mejorar mi posicionamiento en buscadores en 10 frases frente a </a:t>
            </a:r>
            <a:r>
              <a:rPr lang="es-CO" b="0" dirty="0" err="1">
                <a:solidFill>
                  <a:schemeClr val="bg2"/>
                </a:solidFill>
              </a:rPr>
              <a:t>coquilin</a:t>
            </a:r>
            <a:r>
              <a:rPr lang="es-CO" b="0" dirty="0">
                <a:solidFill>
                  <a:schemeClr val="bg2"/>
                </a:solidFill>
              </a:rPr>
              <a:t> competidores entre agosto y octubre de 2020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b="0" dirty="0">
                <a:solidFill>
                  <a:schemeClr val="bg2"/>
                </a:solidFill>
              </a:rPr>
              <a:t>Traer por lo menos 50 clientes a la empresa de mis competidores antes del 31 de diciembre de 2020.</a:t>
            </a:r>
          </a:p>
          <a:p>
            <a:pPr algn="just"/>
            <a:endParaRPr lang="es-CO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0844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8686" y="217715"/>
            <a:ext cx="116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chemeClr val="bg2"/>
                </a:solidFill>
              </a:rPr>
              <a:t>2. OBJETIVOS </a:t>
            </a:r>
          </a:p>
          <a:p>
            <a:pPr algn="just"/>
            <a:endParaRPr lang="es-CO" sz="2400" b="1" dirty="0">
              <a:solidFill>
                <a:schemeClr val="bg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3352" y="1124744"/>
            <a:ext cx="11684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chemeClr val="bg2"/>
                </a:solidFill>
              </a:rPr>
              <a:t>OBJETIVOS ESPECÍFICOS</a:t>
            </a:r>
          </a:p>
          <a:p>
            <a:pPr algn="just"/>
            <a:endParaRPr lang="es-CO" sz="2400" b="1" dirty="0">
              <a:solidFill>
                <a:schemeClr val="bg2"/>
              </a:solidFill>
            </a:endParaRPr>
          </a:p>
          <a:p>
            <a:pPr algn="just"/>
            <a:endParaRPr lang="es-CO" b="0" dirty="0">
              <a:solidFill>
                <a:schemeClr val="bg2"/>
              </a:solidFill>
            </a:endParaRPr>
          </a:p>
          <a:p>
            <a:pPr algn="just"/>
            <a:r>
              <a:rPr lang="es-CO" dirty="0">
                <a:solidFill>
                  <a:schemeClr val="bg2"/>
                </a:solidFill>
              </a:rPr>
              <a:t>DOFA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b="0" dirty="0">
                <a:solidFill>
                  <a:schemeClr val="bg2"/>
                </a:solidFill>
              </a:rPr>
              <a:t>Desarrollar un sitio web con el catálogo de la empresa antes de octubre 31 de 2020 contratando una agencia digital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b="0" dirty="0">
                <a:solidFill>
                  <a:schemeClr val="bg2"/>
                </a:solidFill>
              </a:rPr>
              <a:t>Incrementar la fuerza de ventas en 10 asesores entre junio y julio de 2020 para cubrir la zona sur y centro.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b="0" dirty="0">
                <a:solidFill>
                  <a:schemeClr val="bg2"/>
                </a:solidFill>
              </a:rPr>
              <a:t>Capacitar al equipo gerencial de la empresa en estrategias de mercadeo en el primer semestre del año.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b="0" dirty="0">
                <a:solidFill>
                  <a:schemeClr val="bg2"/>
                </a:solidFill>
              </a:rPr>
              <a:t>Mantener el programa de alianzas estratégicas con proveedores incentivando relaciones con ellos durante el 2020.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b="0" dirty="0">
                <a:solidFill>
                  <a:schemeClr val="bg2"/>
                </a:solidFill>
              </a:rPr>
              <a:t>Abrir las redes sociales </a:t>
            </a:r>
            <a:r>
              <a:rPr lang="es-CO" b="0" dirty="0" err="1">
                <a:solidFill>
                  <a:schemeClr val="bg2"/>
                </a:solidFill>
              </a:rPr>
              <a:t>linkedin</a:t>
            </a:r>
            <a:r>
              <a:rPr lang="es-CO" b="0" dirty="0">
                <a:solidFill>
                  <a:schemeClr val="bg2"/>
                </a:solidFill>
              </a:rPr>
              <a:t>, </a:t>
            </a:r>
            <a:r>
              <a:rPr lang="es-CO" b="0" dirty="0" err="1">
                <a:solidFill>
                  <a:schemeClr val="bg2"/>
                </a:solidFill>
              </a:rPr>
              <a:t>facebook</a:t>
            </a:r>
            <a:r>
              <a:rPr lang="es-CO" b="0" dirty="0">
                <a:solidFill>
                  <a:schemeClr val="bg2"/>
                </a:solidFill>
              </a:rPr>
              <a:t> e </a:t>
            </a:r>
            <a:r>
              <a:rPr lang="es-CO" b="0" dirty="0" err="1">
                <a:solidFill>
                  <a:schemeClr val="bg2"/>
                </a:solidFill>
              </a:rPr>
              <a:t>instagram</a:t>
            </a:r>
            <a:r>
              <a:rPr lang="es-CO" b="0" dirty="0">
                <a:solidFill>
                  <a:schemeClr val="bg2"/>
                </a:solidFill>
              </a:rPr>
              <a:t> antes del 31 de julio de 2020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b="0" dirty="0">
              <a:solidFill>
                <a:schemeClr val="bg2"/>
              </a:solidFill>
            </a:endParaRPr>
          </a:p>
          <a:p>
            <a:pPr algn="just"/>
            <a:r>
              <a:rPr lang="es-CO" dirty="0">
                <a:solidFill>
                  <a:schemeClr val="bg2"/>
                </a:solidFill>
              </a:rPr>
              <a:t>PROCESO</a:t>
            </a:r>
          </a:p>
          <a:p>
            <a:pPr algn="just"/>
            <a:endParaRPr lang="es-CO" b="0" dirty="0">
              <a:solidFill>
                <a:schemeClr val="bg2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CO" b="0" dirty="0">
                <a:solidFill>
                  <a:schemeClr val="bg2"/>
                </a:solidFill>
              </a:rPr>
              <a:t>Transacciones</a:t>
            </a:r>
          </a:p>
          <a:p>
            <a:pPr marL="285750" indent="-285750" algn="just">
              <a:buFontTx/>
              <a:buChar char="-"/>
            </a:pPr>
            <a:r>
              <a:rPr lang="es-CO" b="0" dirty="0">
                <a:solidFill>
                  <a:schemeClr val="bg2"/>
                </a:solidFill>
              </a:rPr>
              <a:t>Ingresos a la plataforma</a:t>
            </a:r>
          </a:p>
          <a:p>
            <a:pPr marL="285750" indent="-285750" algn="just">
              <a:buFontTx/>
              <a:buChar char="-"/>
            </a:pPr>
            <a:r>
              <a:rPr lang="es-CO" b="0" dirty="0">
                <a:solidFill>
                  <a:schemeClr val="bg2"/>
                </a:solidFill>
              </a:rPr>
              <a:t>Registros proveedores /</a:t>
            </a:r>
            <a:r>
              <a:rPr lang="es-CO" b="0" dirty="0" err="1">
                <a:solidFill>
                  <a:schemeClr val="bg2"/>
                </a:solidFill>
              </a:rPr>
              <a:t>Usarios</a:t>
            </a:r>
            <a:endParaRPr lang="es-CO" b="0" dirty="0">
              <a:solidFill>
                <a:schemeClr val="bg2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CO" b="0" dirty="0">
                <a:solidFill>
                  <a:schemeClr val="bg2"/>
                </a:solidFill>
              </a:rPr>
              <a:t>Descargas </a:t>
            </a:r>
          </a:p>
          <a:p>
            <a:pPr marL="285750" indent="-285750" algn="just">
              <a:buFontTx/>
              <a:buChar char="-"/>
            </a:pPr>
            <a:r>
              <a:rPr lang="es-CO" b="0" dirty="0">
                <a:solidFill>
                  <a:schemeClr val="bg2"/>
                </a:solidFill>
              </a:rPr>
              <a:t>Cotizaciones </a:t>
            </a:r>
          </a:p>
        </p:txBody>
      </p:sp>
    </p:spTree>
    <p:extLst>
      <p:ext uri="{BB962C8B-B14F-4D97-AF65-F5344CB8AC3E}">
        <p14:creationId xmlns:p14="http://schemas.microsoft.com/office/powerpoint/2010/main" val="3660126008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Diagonal azul">
  <a:themeElements>
    <a:clrScheme name="Diagonal azu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Diagonal azu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agonal azu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gonal azu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onal azu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onal azu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presentaciones\Diagonal azul.pot</Template>
  <TotalTime>15875</TotalTime>
  <Words>821</Words>
  <Application>Microsoft Office PowerPoint</Application>
  <PresentationFormat>Panorámica</PresentationFormat>
  <Paragraphs>145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Trebuchet MS</vt:lpstr>
      <vt:lpstr>Verdana</vt:lpstr>
      <vt:lpstr>Wingdings</vt:lpstr>
      <vt:lpstr>Diagonal azul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CINSSA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Internet: Herramienta gerencial</dc:title>
  <dc:creator>Juan Eduardo Cespedes</dc:creator>
  <cp:lastModifiedBy>FERNANDO BASTO CORREA</cp:lastModifiedBy>
  <cp:revision>1962</cp:revision>
  <cp:lastPrinted>1601-01-01T00:00:00Z</cp:lastPrinted>
  <dcterms:created xsi:type="dcterms:W3CDTF">2001-09-20T12:31:01Z</dcterms:created>
  <dcterms:modified xsi:type="dcterms:W3CDTF">2024-06-19T14:10:11Z</dcterms:modified>
</cp:coreProperties>
</file>